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4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10" r:id="rId15"/>
    <p:sldId id="308" r:id="rId16"/>
    <p:sldId id="311" r:id="rId17"/>
    <p:sldId id="312" r:id="rId18"/>
    <p:sldId id="313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4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60A39-8B5B-4BED-8A7C-556DA32E88CC}" type="datetimeFigureOut">
              <a:rPr lang="it-IT" smtClean="0"/>
              <a:pPr/>
              <a:t>23/02/2023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8027B-1144-4F49-A7B1-CE90BE3B4F0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D711-13A5-4AFA-B8D2-A1BA0D7D597D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9DD0-EED6-4CE8-AEF9-FCBE01487C7A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1F8E-72B3-44F0-BAFB-3A23A840D329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DA8C-EEB2-4F9B-B912-B7F12E146FC4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8CB8-3B47-44AE-95F2-A668BD039C07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37AB-A929-4E56-B4B4-B6E0346F281B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2C2A-22E3-44AD-BE72-B310D580E9D0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4431-EE68-4559-8DFC-74ABDD01744D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6B8F-DE13-4107-81E7-63E34E39DF4D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6A65-C478-4E12-AF3C-6E6B8E7575EE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DB2-92A5-4072-A491-912417AB3586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8A11-DBBC-450A-8B7D-30DEF9FF705E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821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Adolescenza e autoerotismo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4869160"/>
            <a:ext cx="8496944" cy="101566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</a:rPr>
              <a:t>L’atto autoerotico va prima di tutto collocato nell’ambito dello sviluppo psico-sessuale di una persona e, in questi termini, ci si riferisce al periodo della pubertà, e quindi, all’inizio dell’adolescenza.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60212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Prof. Francesco Cannizzaro – Specialista in Pedagogia, Bioetica e Sessuologia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F0E8-08EC-4C11-9BBC-EDB1D5D06BD5}" type="datetime1">
              <a:rPr lang="it-IT" smtClean="0"/>
              <a:pPr/>
              <a:t>23/02/2023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3" name="Picture 2" descr="C:\Users\Master\Desktop\Raccolta foto\foto PPT\Preadolescenza\cot10.jpg"/>
          <p:cNvPicPr>
            <a:picLocks noChangeAspect="1" noChangeArrowheads="1"/>
          </p:cNvPicPr>
          <p:nvPr/>
        </p:nvPicPr>
        <p:blipFill>
          <a:blip r:embed="rId2" cstate="print"/>
          <a:srcRect b="8163"/>
          <a:stretch>
            <a:fillRect/>
          </a:stretch>
        </p:blipFill>
        <p:spPr bwMode="auto">
          <a:xfrm>
            <a:off x="1763688" y="908720"/>
            <a:ext cx="5527199" cy="367240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821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Adolescenza e autoerotismo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91880" y="1412776"/>
            <a:ext cx="5472608" cy="4832092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</a:rPr>
              <a:t>I vissuti sono di incertezza e timore, </a:t>
            </a:r>
            <a:r>
              <a:rPr lang="it-IT" sz="2800" dirty="0"/>
              <a:t>ma anche di curiosità e voglia che, con tutte le loro contraddizioni, spingono naturalmente verso i confini del piacere. </a:t>
            </a:r>
          </a:p>
          <a:p>
            <a:pPr algn="just"/>
            <a:r>
              <a:rPr lang="it-IT" sz="2800" b="1" dirty="0">
                <a:solidFill>
                  <a:srgbClr val="FF0000"/>
                </a:solidFill>
              </a:rPr>
              <a:t>Si sperimenta così l’eccitazione sessuale </a:t>
            </a:r>
            <a:r>
              <a:rPr lang="it-IT" sz="2800" dirty="0"/>
              <a:t>che, sostenuta dalla fantasia erotica e dalla stimolazione genitale, raggiunge livelli di intensità tali da sfociare nella scarica eiaculatoria ed orgasmica.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0097-9D7E-4173-83E3-260B5D24DE19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7647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L’eccitazione sessuale</a:t>
            </a:r>
          </a:p>
        </p:txBody>
      </p:sp>
      <p:pic>
        <p:nvPicPr>
          <p:cNvPr id="10242" name="Picture 2" descr="C:\Users\Master\Desktop\Raccolta foto\foto PPT\Preadolescenza\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168352" cy="482453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821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Adolescenza e autoerotismo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196752"/>
            <a:ext cx="3960440" cy="526297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</a:rPr>
              <a:t>Tra la fine della pubertà e la prima adolescenza </a:t>
            </a:r>
            <a:r>
              <a:rPr lang="it-IT" sz="2400" dirty="0"/>
              <a:t>le pratiche volte alla scoperta del proprio corpo sessuato (</a:t>
            </a:r>
            <a:r>
              <a:rPr lang="it-IT" sz="2400" b="1" dirty="0"/>
              <a:t>com’è fatto</a:t>
            </a:r>
            <a:r>
              <a:rPr lang="it-IT" sz="2400" dirty="0"/>
              <a:t>) e delle sue reazioni alle varie stimolazioni interne ed esterne (</a:t>
            </a:r>
            <a:r>
              <a:rPr lang="it-IT" sz="2400" b="1" dirty="0"/>
              <a:t>come funziona</a:t>
            </a:r>
            <a:r>
              <a:rPr lang="it-IT" sz="2400" dirty="0"/>
              <a:t>) sono varie, frequenti, creative, intense e irresistibili.</a:t>
            </a:r>
          </a:p>
          <a:p>
            <a:pPr algn="just"/>
            <a:r>
              <a:rPr lang="it-IT" sz="2400" b="1" dirty="0">
                <a:solidFill>
                  <a:srgbClr val="FF0000"/>
                </a:solidFill>
              </a:rPr>
              <a:t>Si tratta di un periodo cruciale </a:t>
            </a:r>
            <a:r>
              <a:rPr lang="it-IT" sz="2400" dirty="0"/>
              <a:t>dello sviluppo psico-sessuale e della conquista della propria dimensione erotica.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3959-16D2-439D-8BC4-46E048D8619B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7647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Conquista della dimensione erotica</a:t>
            </a:r>
          </a:p>
        </p:txBody>
      </p:sp>
      <p:pic>
        <p:nvPicPr>
          <p:cNvPr id="11266" name="Picture 2" descr="C:\Users\Master\Desktop\Raccolta foto\foto PPT\Preadolescenza\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4536504" cy="3398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821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Adolescenza e autoerotismo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39952" y="1412776"/>
            <a:ext cx="4680520" cy="526297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</a:rPr>
              <a:t>Mentre si ha a che fare </a:t>
            </a:r>
            <a:r>
              <a:rPr lang="it-IT" sz="2800" dirty="0"/>
              <a:t>con le “</a:t>
            </a:r>
            <a:r>
              <a:rPr lang="it-IT" sz="2800" b="1" dirty="0"/>
              <a:t>istruzioni per l’uso</a:t>
            </a:r>
            <a:r>
              <a:rPr lang="it-IT" sz="2800" dirty="0"/>
              <a:t>” i ragazzi e le ragazze, generalmente, non si pongono domande su “</a:t>
            </a:r>
            <a:r>
              <a:rPr lang="it-IT" sz="2800" b="1" dirty="0"/>
              <a:t>l’utilizzo ottimale</a:t>
            </a:r>
            <a:r>
              <a:rPr lang="it-IT" sz="2800" dirty="0"/>
              <a:t>” o “</a:t>
            </a:r>
            <a:r>
              <a:rPr lang="it-IT" sz="2800" b="1" dirty="0"/>
              <a:t>la finalità</a:t>
            </a:r>
            <a:r>
              <a:rPr lang="it-IT" sz="2800" dirty="0"/>
              <a:t>” di tutte quelle novità.</a:t>
            </a:r>
          </a:p>
          <a:p>
            <a:pPr algn="just"/>
            <a:r>
              <a:rPr lang="it-IT" sz="2800" b="1" dirty="0">
                <a:solidFill>
                  <a:srgbClr val="FF0000"/>
                </a:solidFill>
              </a:rPr>
              <a:t>Infatti, </a:t>
            </a:r>
            <a:r>
              <a:rPr lang="it-IT" sz="2800" dirty="0"/>
              <a:t>seppur conquistata la maturazione degli organi sessuali, è ancora molto distante la conquista della maturazione psicologica ed affettiva.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0307-5357-4860-876D-00F7B3679801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76470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Maturazione degli organi sessuali e maturità affettiva</a:t>
            </a:r>
          </a:p>
        </p:txBody>
      </p:sp>
      <p:pic>
        <p:nvPicPr>
          <p:cNvPr id="12290" name="Picture 2" descr="C:\Users\Master\Desktop\Raccolta foto\foto PPT\Preadolescenza\r5.jpg"/>
          <p:cNvPicPr>
            <a:picLocks noChangeAspect="1" noChangeArrowheads="1"/>
          </p:cNvPicPr>
          <p:nvPr/>
        </p:nvPicPr>
        <p:blipFill>
          <a:blip r:embed="rId2" cstate="print"/>
          <a:srcRect l="26897" r="16477"/>
          <a:stretch>
            <a:fillRect/>
          </a:stretch>
        </p:blipFill>
        <p:spPr bwMode="auto">
          <a:xfrm>
            <a:off x="179512" y="1772816"/>
            <a:ext cx="3860257" cy="453650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821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Adolescenza e autoerotismo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196753"/>
            <a:ext cx="4968552" cy="532453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La masturbazione </a:t>
            </a:r>
            <a:r>
              <a:rPr lang="it-IT" sz="2000" dirty="0"/>
              <a:t>come autoerotismo può essere sintomo di una incapacità di incontrare l'altro, e può, e in certi casi deve, preoccupare genitori ed educatori. 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La permanenza di tale pratica </a:t>
            </a:r>
            <a:r>
              <a:rPr lang="it-IT" sz="2000" dirty="0"/>
              <a:t>oltre l'adolescenza può accompagnare difficoltà relazionali.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Significa che la continuazione </a:t>
            </a:r>
            <a:r>
              <a:rPr lang="it-IT" sz="2000" dirty="0"/>
              <a:t>della pratica masturbatoria, come uso solitario della sessualità, può  essere sintomo di una incapacità di autocontrollo che blocca le fasi della maturità affettiva: </a:t>
            </a:r>
            <a:r>
              <a:rPr lang="it-IT" sz="2000" b="1" dirty="0"/>
              <a:t>dall’io al tu al noi</a:t>
            </a:r>
            <a:r>
              <a:rPr lang="it-IT" sz="2000" dirty="0"/>
              <a:t>. 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Si può affermare che </a:t>
            </a:r>
            <a:r>
              <a:rPr lang="it-IT" sz="2000" dirty="0"/>
              <a:t>il superamento della fase masturbatoria è un fatto positivo nella maturazione di un giovane, in quanto segno di una maggiore apertura agli altri e di uno stile di vita maggiormente generoso e altruista.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3BD7-4C2C-4815-B9F0-6EF5E89891A8}" type="datetime1">
              <a:rPr lang="it-IT" smtClean="0"/>
              <a:pPr/>
              <a:t>23/02/2023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7647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Masturbazione e valori in gioco</a:t>
            </a:r>
          </a:p>
        </p:txBody>
      </p:sp>
      <p:pic>
        <p:nvPicPr>
          <p:cNvPr id="1026" name="Picture 2" descr="C:\Users\Master\Desktop\Raccolta foto\foto PPT\varie\a2.jpg"/>
          <p:cNvPicPr>
            <a:picLocks noChangeAspect="1" noChangeArrowheads="1"/>
          </p:cNvPicPr>
          <p:nvPr/>
        </p:nvPicPr>
        <p:blipFill>
          <a:blip r:embed="rId2" cstate="print"/>
          <a:srcRect l="18951" r="24196" b="11337"/>
          <a:stretch>
            <a:fillRect/>
          </a:stretch>
        </p:blipFill>
        <p:spPr bwMode="auto">
          <a:xfrm>
            <a:off x="5580112" y="1916832"/>
            <a:ext cx="3240360" cy="37032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821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Adolescenza e autoerotismo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484784"/>
            <a:ext cx="8496944" cy="341632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La masturbazione</a:t>
            </a:r>
            <a:r>
              <a:rPr lang="it-IT" dirty="0"/>
              <a:t> </a:t>
            </a:r>
            <a:r>
              <a:rPr lang="it-IT" b="1" dirty="0"/>
              <a:t>oggettivamente è sempre peccato grave</a:t>
            </a:r>
            <a:r>
              <a:rPr lang="it-IT" dirty="0"/>
              <a:t>, mentre </a:t>
            </a:r>
            <a:r>
              <a:rPr lang="it-IT" i="1" dirty="0"/>
              <a:t>soggettivamente può essere meno grave</a:t>
            </a:r>
            <a:r>
              <a:rPr lang="it-IT" dirty="0"/>
              <a:t> a motivo di immaturità affettiva, forza delle abitudini contratte, fattori psicologici come l’ansia e anche fattori sociali.</a:t>
            </a:r>
          </a:p>
          <a:p>
            <a:pPr algn="just"/>
            <a:r>
              <a:rPr lang="it-IT" b="1" dirty="0">
                <a:solidFill>
                  <a:srgbClr val="FF0000"/>
                </a:solidFill>
              </a:rPr>
              <a:t>Il giudizio oggettivo del Catechismo della Chiesa Cattolica</a:t>
            </a:r>
            <a:r>
              <a:rPr lang="it-IT" dirty="0"/>
              <a:t>: “</a:t>
            </a:r>
            <a:r>
              <a:rPr lang="it-IT" i="1" dirty="0"/>
              <a:t>Per masturbazione si deve intendere l’eccitazione volontaria degli organi genitali, al fine di trarne un piacere venereo. «Sia il magistero della Chiesa – nella linea di una tradizione costante – sia il senso morale dei fedeli hanno affermato </a:t>
            </a:r>
            <a:r>
              <a:rPr lang="it-IT" b="1" i="1" dirty="0"/>
              <a:t>senza esitazione</a:t>
            </a:r>
            <a:r>
              <a:rPr lang="it-IT" i="1" dirty="0"/>
              <a:t> che la masturbazione è un </a:t>
            </a:r>
            <a:r>
              <a:rPr lang="it-IT" b="1" i="1" dirty="0"/>
              <a:t>atto intrinsecamente e gravemente disordinato</a:t>
            </a:r>
            <a:r>
              <a:rPr lang="it-IT" i="1" dirty="0"/>
              <a:t>». «</a:t>
            </a:r>
            <a:r>
              <a:rPr lang="it-IT" b="1" i="1" dirty="0"/>
              <a:t>Qualunque ne sia il motivo</a:t>
            </a:r>
            <a:r>
              <a:rPr lang="it-IT" i="1" dirty="0"/>
              <a:t>, l’uso deliberato della facoltà sessuale al di fuori dei rapporti coniugali normali contraddice essenzialmente la sua finalità». Il godimento sessuale vi è ricercato al di fuori della relazione sessuale richiesta dall’ordine morale, quella che realizza, in un contesto di vero amore, l’integro senso della mutua donazione e della procreazione umana</a:t>
            </a:r>
            <a:r>
              <a:rPr lang="it-IT" dirty="0"/>
              <a:t>” (</a:t>
            </a:r>
            <a:r>
              <a:rPr lang="it-IT" dirty="0" err="1"/>
              <a:t>CCC</a:t>
            </a:r>
            <a:r>
              <a:rPr lang="it-IT" dirty="0"/>
              <a:t> 2352).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DFE9-3A25-4E1D-AE98-F4F988FC6198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69269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La masturbazione: Il giudizio oggettivo del </a:t>
            </a:r>
          </a:p>
          <a:p>
            <a:pPr algn="ctr"/>
            <a:r>
              <a:rPr lang="it-IT" sz="2400" b="1" dirty="0">
                <a:solidFill>
                  <a:srgbClr val="0070C0"/>
                </a:solidFill>
              </a:rPr>
              <a:t>Catechismo della Chiesa cattolica</a:t>
            </a:r>
          </a:p>
        </p:txBody>
      </p:sp>
      <p:pic>
        <p:nvPicPr>
          <p:cNvPr id="2050" name="Picture 2" descr="C:\Users\Mast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013176"/>
            <a:ext cx="4140460" cy="16561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821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Adolescenza e autoerotismo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412776"/>
            <a:ext cx="8496944" cy="1938992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In questa prospettiva </a:t>
            </a:r>
            <a:r>
              <a:rPr lang="it-IT" sz="2000" dirty="0"/>
              <a:t>appare necessario superare tabù e pregiudizi sulla </a:t>
            </a:r>
            <a:r>
              <a:rPr lang="it-IT" sz="2000" i="1" dirty="0"/>
              <a:t>masturbazione negli adolescenti</a:t>
            </a:r>
            <a:r>
              <a:rPr lang="it-IT" sz="2000" dirty="0"/>
              <a:t>  e sull’autoerotismo, per porsi correttamente in una posizione di adulti coscienti e responsabili.</a:t>
            </a: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Adulti, capaci di guidare </a:t>
            </a:r>
            <a:r>
              <a:rPr lang="it-IT" sz="2000" dirty="0"/>
              <a:t>i ragazzi e le ragazze nella consapevolezza della propria identità sessuale, di guidarli verso una serena ed appagante conquista del proprio eros.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DA2D-A454-4F69-935C-7DCF31210996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7647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L’importanza di adulti coscienti e responsabili</a:t>
            </a:r>
          </a:p>
        </p:txBody>
      </p:sp>
      <p:pic>
        <p:nvPicPr>
          <p:cNvPr id="13314" name="Picture 2" descr="C:\Users\Master\Desktop\Raccolta foto\foto PPT\Preadolescenza\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4581755" cy="304895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5157192"/>
            <a:ext cx="8496944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La masturbazione è considerata un tabù o un peccato in molte culture e religioni. Se diventa una pratica difficile da controllare, che interferisce con le relazioni affettive, il lavoro, la scuola o le responsabilità domestiche, allora può essere anche poco sana. 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6744-96FA-4AA7-802D-4D0215C5E0E7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1026" name="Picture 2" descr="C:\Users\Master\Desktop\Raccolta foto\foto PPT\Adolescenza\z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400600" cy="359385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484784"/>
            <a:ext cx="5256584" cy="4801314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Le cose che innescano il desiderio </a:t>
            </a:r>
            <a:r>
              <a:rPr lang="it-IT" dirty="0"/>
              <a:t>potrebbero essere pensieri, sensazioni, comportamenti, situazioni e sono differenti per ogni individuo, ma in linea di massima possono includere la visione di persone attraenti, parti del corpo, abiti, animali o oggetti inanimati. </a:t>
            </a:r>
          </a:p>
          <a:p>
            <a:pPr algn="just"/>
            <a:r>
              <a:rPr lang="it-IT" b="1" dirty="0">
                <a:solidFill>
                  <a:srgbClr val="FF0000"/>
                </a:solidFill>
              </a:rPr>
              <a:t>Per alcune persone anche i suoni</a:t>
            </a:r>
            <a:r>
              <a:rPr lang="it-IT" dirty="0"/>
              <a:t>, gli odori, i pensieri e altri stimoli sensoriali possono essere la scintilla che accende il desiderio. Se ti stai impegnando per affrontare o ridurre queste situazioni, allora avrai meno possibilità di cedere all'impulso di masturbarti.</a:t>
            </a:r>
            <a:endParaRPr lang="it-IT" sz="3200" dirty="0"/>
          </a:p>
          <a:p>
            <a:pPr marL="0" lvl="1" algn="just"/>
            <a:r>
              <a:rPr lang="it-IT" b="1" dirty="0">
                <a:solidFill>
                  <a:srgbClr val="FF0000"/>
                </a:solidFill>
              </a:rPr>
              <a:t>Crea una lista</a:t>
            </a:r>
            <a:r>
              <a:rPr lang="it-IT" dirty="0"/>
              <a:t> (mentale o una vera e propria nota scritta, anche al computer) di tutto quello che ti porta a masturbarti. L'elenco potrebbe includere situazioni come guardare materiale pornografico, pensare o fantasticare sul sesso, osservare oggetti che hanno qualche relazione con il sesso, l'eccesso di ansia o stress e l'insonnia.</a:t>
            </a:r>
            <a:endParaRPr lang="it-IT" sz="32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FC58-D0C8-4BBC-9BCD-2A4E55BC0452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98072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Identifica gli stimoli della tua eccitazione e impara a evitarli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Master\Desktop\controllare\c1.jpg"/>
          <p:cNvPicPr>
            <a:picLocks noChangeAspect="1" noChangeArrowheads="1"/>
          </p:cNvPicPr>
          <p:nvPr/>
        </p:nvPicPr>
        <p:blipFill>
          <a:blip r:embed="rId2" cstate="print"/>
          <a:srcRect l="11111" r="5556"/>
          <a:stretch>
            <a:fillRect/>
          </a:stretch>
        </p:blipFill>
        <p:spPr bwMode="auto">
          <a:xfrm>
            <a:off x="5652120" y="2492896"/>
            <a:ext cx="3240360" cy="291632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07904" y="1484785"/>
            <a:ext cx="5112568" cy="526297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</a:rPr>
              <a:t>Ci sono alcuni stimoli </a:t>
            </a:r>
            <a:r>
              <a:rPr lang="it-IT" sz="2400" dirty="0"/>
              <a:t>che puoi controllare, come guardare oggetti, immagini o video che ti fanno eccitare. </a:t>
            </a:r>
          </a:p>
          <a:p>
            <a:pPr algn="just"/>
            <a:r>
              <a:rPr lang="it-IT" sz="2400" b="1" dirty="0">
                <a:solidFill>
                  <a:srgbClr val="FF0000"/>
                </a:solidFill>
              </a:rPr>
              <a:t>Se elimini </a:t>
            </a:r>
            <a:r>
              <a:rPr lang="it-IT" sz="2400" dirty="0"/>
              <a:t>tutto ciò, puoi ridurre drasticamente il desiderio accidentale e di conseguenza la voglia di autoerotismo.</a:t>
            </a:r>
            <a:endParaRPr lang="it-IT" sz="4000" dirty="0"/>
          </a:p>
          <a:p>
            <a:pPr marL="0" lvl="1" algn="just"/>
            <a:r>
              <a:rPr lang="it-IT" sz="2400" b="1" dirty="0">
                <a:solidFill>
                  <a:srgbClr val="FF0000"/>
                </a:solidFill>
              </a:rPr>
              <a:t>Il materiale pornografico </a:t>
            </a:r>
            <a:r>
              <a:rPr lang="it-IT" sz="2400" dirty="0"/>
              <a:t>include anche DVD, riviste, immagini, poster, sculture e romanzi rosa.</a:t>
            </a:r>
            <a:endParaRPr lang="it-IT" sz="4000" dirty="0"/>
          </a:p>
          <a:p>
            <a:pPr marL="0" lvl="1" algn="just"/>
            <a:r>
              <a:rPr lang="it-IT" sz="2400" b="1" dirty="0">
                <a:solidFill>
                  <a:srgbClr val="FF0000"/>
                </a:solidFill>
              </a:rPr>
              <a:t>Evita di entrare </a:t>
            </a:r>
            <a:r>
              <a:rPr lang="it-IT" sz="2400" dirty="0"/>
              <a:t>o di recarti in luoghi come gli strip-club, case di tolleranza o strade molto frequentate dalle prostitute.</a:t>
            </a:r>
            <a:endParaRPr lang="it-IT" sz="4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796A-8670-4CBC-9378-8BA0CF388F0A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98072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Evita di guardare materiale pornografico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Master\Desktop\controllare\c2.jpg"/>
          <p:cNvPicPr>
            <a:picLocks noChangeAspect="1" noChangeArrowheads="1"/>
          </p:cNvPicPr>
          <p:nvPr/>
        </p:nvPicPr>
        <p:blipFill>
          <a:blip r:embed="rId2" cstate="print"/>
          <a:srcRect l="12727" r="10909"/>
          <a:stretch>
            <a:fillRect/>
          </a:stretch>
        </p:blipFill>
        <p:spPr bwMode="auto">
          <a:xfrm>
            <a:off x="179512" y="2348880"/>
            <a:ext cx="3299275" cy="32403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67944" y="1484784"/>
            <a:ext cx="4752528" cy="5016758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Alcune persone </a:t>
            </a:r>
            <a:r>
              <a:rPr lang="it-IT" sz="2000" dirty="0"/>
              <a:t>hanno problemi a limitarsi nel guardare la pornografia su internet; questo le porta a eccitarsi e a non riuscire a evitare la masturbazione.</a:t>
            </a:r>
            <a:endParaRPr lang="it-IT" sz="3600" dirty="0"/>
          </a:p>
          <a:p>
            <a:pPr marL="0" lvl="1" algn="just"/>
            <a:r>
              <a:rPr lang="it-IT" sz="2000" b="1" dirty="0">
                <a:solidFill>
                  <a:srgbClr val="FF0000"/>
                </a:solidFill>
              </a:rPr>
              <a:t>Potresti allestire un sistema di controllo </a:t>
            </a:r>
            <a:r>
              <a:rPr lang="it-IT" sz="2000" dirty="0"/>
              <a:t>(</a:t>
            </a:r>
            <a:r>
              <a:rPr lang="it-IT" sz="2000" dirty="0" err="1"/>
              <a:t>Parental</a:t>
            </a:r>
            <a:r>
              <a:rPr lang="it-IT" sz="2000" dirty="0"/>
              <a:t> </a:t>
            </a:r>
            <a:r>
              <a:rPr lang="it-IT" sz="2000" dirty="0" err="1"/>
              <a:t>Control</a:t>
            </a:r>
            <a:r>
              <a:rPr lang="it-IT" sz="2000" dirty="0"/>
              <a:t>) sul computer o ai programmi televisivi via cavo/internet, in modo da limitare l'accesso ai siti pornografici. </a:t>
            </a:r>
          </a:p>
          <a:p>
            <a:pPr marL="0" lvl="1" algn="just"/>
            <a:r>
              <a:rPr lang="it-IT" sz="2000" b="1" dirty="0">
                <a:solidFill>
                  <a:srgbClr val="FF0000"/>
                </a:solidFill>
              </a:rPr>
              <a:t>Chiedi informazioni al tuo fornitore </a:t>
            </a:r>
            <a:r>
              <a:rPr lang="it-IT" sz="2000" dirty="0"/>
              <a:t>di servizi televisivi e internet. Non c'è alcun bisogno di confidare al tecnico il tuo problema, perché molti genitori usano questo servizio per evitare che i bambini accedano a certi o siti o programmi televisivi.</a:t>
            </a:r>
            <a:endParaRPr lang="it-IT" sz="4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19C-7663-4870-B213-BEED2BC37C95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98072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Non passare troppo tempo a navigare in internet</a:t>
            </a:r>
            <a:r>
              <a:rPr lang="it-IT" sz="2400" dirty="0"/>
              <a:t> 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Master\Desktop\controllare\c4.jpg"/>
          <p:cNvPicPr>
            <a:picLocks noChangeAspect="1" noChangeArrowheads="1"/>
          </p:cNvPicPr>
          <p:nvPr/>
        </p:nvPicPr>
        <p:blipFill>
          <a:blip r:embed="rId2" cstate="print"/>
          <a:srcRect l="18182" r="18182"/>
          <a:stretch>
            <a:fillRect/>
          </a:stretch>
        </p:blipFill>
        <p:spPr bwMode="auto">
          <a:xfrm>
            <a:off x="251520" y="1844824"/>
            <a:ext cx="3665862" cy="43204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821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Adolescenza e autoerotismo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0" y="1412776"/>
            <a:ext cx="4320480" cy="507831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Questa è l’età </a:t>
            </a:r>
            <a:r>
              <a:rPr lang="it-IT" sz="3600" dirty="0"/>
              <a:t>in cui si attivano importanti modificazioni fisiologiche ed ormonali che, nella prima adolescenza, si manifestano con la maturazione degli organi sessuali.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15AB-4DB3-4CF8-B91D-17C34568287D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7647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Adolescenza: età delle grandi trasformazioni</a:t>
            </a:r>
          </a:p>
        </p:txBody>
      </p:sp>
      <p:pic>
        <p:nvPicPr>
          <p:cNvPr id="2050" name="Picture 2" descr="C:\Users\Master\Desktop\Raccolta foto\foto PPT\Preadolescenza\g3.jpg"/>
          <p:cNvPicPr>
            <a:picLocks noChangeAspect="1" noChangeArrowheads="1"/>
          </p:cNvPicPr>
          <p:nvPr/>
        </p:nvPicPr>
        <p:blipFill>
          <a:blip r:embed="rId2" cstate="print"/>
          <a:srcRect l="12099" r="10466"/>
          <a:stretch>
            <a:fillRect/>
          </a:stretch>
        </p:blipFill>
        <p:spPr bwMode="auto">
          <a:xfrm>
            <a:off x="251520" y="2060848"/>
            <a:ext cx="4189556" cy="36004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628800"/>
            <a:ext cx="4392488" cy="4708981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Cerca di tenerti occupato </a:t>
            </a:r>
            <a:r>
              <a:rPr lang="it-IT" sz="2000" dirty="0"/>
              <a:t>quanto più possibile durante il giorno e la notte. Concentrati su attività che non stimolino le tue fantasie sessuali; ogni persona può mettere in pratica questo consiglio in maniera diversa.</a:t>
            </a:r>
            <a:endParaRPr lang="it-IT" sz="3600" dirty="0"/>
          </a:p>
          <a:p>
            <a:pPr marL="0" lvl="1" algn="just"/>
            <a:r>
              <a:rPr lang="it-IT" sz="2000" b="1" dirty="0">
                <a:solidFill>
                  <a:srgbClr val="FF0000"/>
                </a:solidFill>
              </a:rPr>
              <a:t>Ecco alcuni esempi </a:t>
            </a:r>
            <a:r>
              <a:rPr lang="it-IT" sz="2000" dirty="0"/>
              <a:t>di attività positive o distrazioni che puoi provare: giocare ai videogame, guardare un film (senza scene di sesso), fare una passeggiata, andare a vedere le vetrine dei negozi, giocare con il tuo animale domestico, leggere un libro, suonare uno strumento, dedicarti all'arte (pittura, scultura, colorare), scrivere su un diario.</a:t>
            </a:r>
            <a:endParaRPr lang="it-IT" sz="36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CC4F-8598-4AE7-B2DC-CE9E9BA7463A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98072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Per distrarti, fai qualcos'altro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Master\Desktop\controllare\c5.jpg"/>
          <p:cNvPicPr>
            <a:picLocks noChangeAspect="1" noChangeArrowheads="1"/>
          </p:cNvPicPr>
          <p:nvPr/>
        </p:nvPicPr>
        <p:blipFill>
          <a:blip r:embed="rId2" cstate="print"/>
          <a:srcRect l="13726" r="13725"/>
          <a:stretch>
            <a:fillRect/>
          </a:stretch>
        </p:blipFill>
        <p:spPr bwMode="auto">
          <a:xfrm>
            <a:off x="4860032" y="1988840"/>
            <a:ext cx="3816424" cy="394535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700808"/>
            <a:ext cx="8496944" cy="4247317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I doveri ci aiutano </a:t>
            </a:r>
            <a:r>
              <a:rPr lang="it-IT" dirty="0"/>
              <a:t>a restare concentrati su ciò che è necessario (cibo, denaro, casa, educazione e via discorrendo), invece di disperdere le energie su quello che non è essenziale per la vita (come la masturbazione). </a:t>
            </a:r>
          </a:p>
          <a:p>
            <a:pPr algn="just"/>
            <a:r>
              <a:rPr lang="it-IT" b="1" dirty="0">
                <a:solidFill>
                  <a:srgbClr val="FF0000"/>
                </a:solidFill>
              </a:rPr>
              <a:t>Se in generale hai meno tempo libero</a:t>
            </a:r>
            <a:r>
              <a:rPr lang="it-IT" dirty="0"/>
              <a:t>, puoi ridurre il tuo desiderio e le occasioni in cui puoi masturbarti, dato che sarebbe impossibile farlo per la maggior parte della tua giornata. Se non hai tempo da dedicare a questa pratica, allora non puoi svolgerla.</a:t>
            </a:r>
            <a:endParaRPr lang="it-IT" sz="3200" dirty="0"/>
          </a:p>
          <a:p>
            <a:pPr marL="0" lvl="1" algn="just"/>
            <a:r>
              <a:rPr lang="it-IT" b="1" dirty="0">
                <a:solidFill>
                  <a:srgbClr val="FF0000"/>
                </a:solidFill>
              </a:rPr>
              <a:t>Stila un elenco </a:t>
            </a:r>
            <a:r>
              <a:rPr lang="it-IT" dirty="0"/>
              <a:t>di tutto quello che devi fare entro la fine di ogni giorno. Potrebbe includere cose come terminare il lavoro o i tuoi progetti scolastici, pulire la tua stanza, pagare le bollette, esercitarti con la chitarra e allenarti. </a:t>
            </a:r>
          </a:p>
          <a:p>
            <a:pPr marL="0" lvl="1" algn="just"/>
            <a:r>
              <a:rPr lang="it-IT" b="1" dirty="0">
                <a:solidFill>
                  <a:srgbClr val="FF0000"/>
                </a:solidFill>
              </a:rPr>
              <a:t>Tienilo sempre a portata di mano</a:t>
            </a:r>
            <a:r>
              <a:rPr lang="it-IT" dirty="0"/>
              <a:t>; quando senti il desiderio di masturbarti, osserva i tuoi appunti e ricorda a te stesso che non hai il tempo per farlo, dato che hai molti altri impegni a cui dedicarti.</a:t>
            </a:r>
            <a:endParaRPr lang="it-IT" sz="3200" dirty="0"/>
          </a:p>
          <a:p>
            <a:pPr marL="0" lvl="1" algn="just"/>
            <a:r>
              <a:rPr lang="it-IT" b="1" dirty="0">
                <a:solidFill>
                  <a:srgbClr val="FF0000"/>
                </a:solidFill>
              </a:rPr>
              <a:t>Se sei abbastanza grande</a:t>
            </a:r>
            <a:r>
              <a:rPr lang="it-IT" dirty="0"/>
              <a:t>, cercati un lavoro. Il lavoro è una distrazione perfetta e ti aiuta a organizzare la tua giornata. Senza contare il fatto che così avrai del denaro da spendere in attività che ti terranno occupato.</a:t>
            </a:r>
            <a:endParaRPr lang="it-IT" sz="32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C057-D81C-491E-85E1-6658E3D9769F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98072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Concentrati sulle tue responsabilità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79912" y="1556792"/>
            <a:ext cx="5112568" cy="4708981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A volte ti trovi in una situazione </a:t>
            </a:r>
            <a:r>
              <a:rPr lang="it-IT" sz="2000" dirty="0"/>
              <a:t>(come essere a casa da solo o nel tuo letto) che aumenta il desiderio. Dato che la masturbazione in pubblico il più delle volte è inappropriata e illegale, se cambi situazione puoi ridurre la tua voglia di autoerotismo.</a:t>
            </a:r>
            <a:endParaRPr lang="it-IT" sz="3600" dirty="0"/>
          </a:p>
          <a:p>
            <a:pPr marL="0" lvl="1" algn="just"/>
            <a:r>
              <a:rPr lang="it-IT" sz="2000" b="1" dirty="0">
                <a:solidFill>
                  <a:srgbClr val="FF0000"/>
                </a:solidFill>
              </a:rPr>
              <a:t>Quando ti accorgi che il desiderio ti assale</a:t>
            </a:r>
            <a:r>
              <a:rPr lang="it-IT" sz="2000" dirty="0"/>
              <a:t>, esci all'aperto per una passeggiata oppure fai un giro in auto. Se ti trovi in pubblico, sarai in grado di controllarti; inoltre un'attività diversa ti distrarrà.</a:t>
            </a:r>
            <a:endParaRPr lang="it-IT" sz="3600" dirty="0"/>
          </a:p>
          <a:p>
            <a:pPr marL="0" lvl="1" algn="just"/>
            <a:r>
              <a:rPr lang="it-IT" sz="2000" b="1" dirty="0">
                <a:solidFill>
                  <a:srgbClr val="FF0000"/>
                </a:solidFill>
              </a:rPr>
              <a:t>Chiedi a un amico di uscire </a:t>
            </a:r>
            <a:r>
              <a:rPr lang="it-IT" sz="2000" dirty="0"/>
              <a:t>oppure passa un po' di tempo con la tua famiglia. Se ti trovi in compagnia di altre persone probabilmente riuscirai a limitarti.</a:t>
            </a:r>
            <a:endParaRPr lang="it-IT" sz="36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0E60-CC1D-4010-818F-2C639BA4D7E8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98072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Cambia il tuo ambiente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Master\Desktop\controllare\c7.jpg"/>
          <p:cNvPicPr>
            <a:picLocks noChangeAspect="1" noChangeArrowheads="1"/>
          </p:cNvPicPr>
          <p:nvPr/>
        </p:nvPicPr>
        <p:blipFill>
          <a:blip r:embed="rId2" cstate="print"/>
          <a:srcRect l="8000" r="8000"/>
          <a:stretch>
            <a:fillRect/>
          </a:stretch>
        </p:blipFill>
        <p:spPr bwMode="auto">
          <a:xfrm>
            <a:off x="251520" y="2348880"/>
            <a:ext cx="3387256" cy="302433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484784"/>
            <a:ext cx="4392488" cy="4893647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</a:rPr>
              <a:t>L'esercizio fisico </a:t>
            </a:r>
            <a:r>
              <a:rPr lang="it-IT" sz="2400" dirty="0"/>
              <a:t>può ridurre la libido. Se a volte ti masturbi per ridurre lo stress, allora l'allenamento è una sana alternativa, perché rilascia endorfine nel cervello, che ti fanno sentire più rilassato e felice.</a:t>
            </a:r>
            <a:endParaRPr lang="it-IT" sz="4000" dirty="0"/>
          </a:p>
          <a:p>
            <a:pPr marL="0" lvl="1" algn="just"/>
            <a:r>
              <a:rPr lang="it-IT" sz="2400" b="1" dirty="0">
                <a:solidFill>
                  <a:srgbClr val="FF0000"/>
                </a:solidFill>
              </a:rPr>
              <a:t>Prova attività aerobiche </a:t>
            </a:r>
            <a:r>
              <a:rPr lang="it-IT" sz="2400" dirty="0"/>
              <a:t>o divertenti come lo skateboard, il nuoto, l'escursionismo, il ciclismo, il bowling, il ballo, il salto della corda, l'aerobica o lo yoga.</a:t>
            </a:r>
            <a:endParaRPr lang="it-IT" sz="4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ED8B-36C5-45AF-AEAC-ADCF667AA07E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98072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Allenati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Master\Desktop\controllare\c8.jpg"/>
          <p:cNvPicPr>
            <a:picLocks noChangeAspect="1" noChangeArrowheads="1"/>
          </p:cNvPicPr>
          <p:nvPr/>
        </p:nvPicPr>
        <p:blipFill>
          <a:blip r:embed="rId2" cstate="print"/>
          <a:srcRect l="7463" r="11940" b="8458"/>
          <a:stretch>
            <a:fillRect/>
          </a:stretch>
        </p:blipFill>
        <p:spPr bwMode="auto">
          <a:xfrm>
            <a:off x="4716016" y="2132856"/>
            <a:ext cx="4248472" cy="361906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44008" y="1556792"/>
            <a:ext cx="4320480" cy="4708981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Un modo per distrarti </a:t>
            </a:r>
            <a:r>
              <a:rPr lang="it-IT" sz="2000" dirty="0"/>
              <a:t>è quello di visualizzare tutti i possibili effetti negativi di un'eccessiva masturbazione; ecco qualche esempio: disfunzioni sessuali, depressione, insoddisfazione nelle relazioni, ipertensione arteriosa, aumento del rischio di cancro alla prostata, gonfiore e dolore prostatico negli uomini. </a:t>
            </a:r>
          </a:p>
          <a:p>
            <a:pPr marL="0" lvl="1" algn="just"/>
            <a:r>
              <a:rPr lang="it-IT" sz="2000" b="1" dirty="0">
                <a:solidFill>
                  <a:srgbClr val="FF0000"/>
                </a:solidFill>
              </a:rPr>
              <a:t>Individua le conseguenze </a:t>
            </a:r>
            <a:r>
              <a:rPr lang="it-IT" sz="2000" dirty="0"/>
              <a:t>personali di questa tua abitudine. La lista potrebbe contenere aspetti come difficoltà a portare a termine i propri compiti scolastici o di lavoro e la rottura delle relazioni personali.</a:t>
            </a:r>
            <a:endParaRPr lang="it-IT" sz="36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6305-B168-4C4D-8397-1D920595F189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98072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Pensa agli effetti negativi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Master\Desktop\controllare\c9.jpg"/>
          <p:cNvPicPr>
            <a:picLocks noChangeAspect="1" noChangeArrowheads="1"/>
          </p:cNvPicPr>
          <p:nvPr/>
        </p:nvPicPr>
        <p:blipFill>
          <a:blip r:embed="rId2" cstate="print"/>
          <a:srcRect l="9091" r="7273"/>
          <a:stretch>
            <a:fillRect/>
          </a:stretch>
        </p:blipFill>
        <p:spPr bwMode="auto">
          <a:xfrm>
            <a:off x="179512" y="1916832"/>
            <a:ext cx="4336191" cy="38884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484784"/>
            <a:ext cx="5688632" cy="4801314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Se davvero non vuoi masturbarti</a:t>
            </a:r>
            <a:r>
              <a:rPr lang="it-IT" dirty="0"/>
              <a:t>, allora cerca di concentrati sui momenti in cui è inappropriato. Queste occasioni includono quando il tuo coniuge o partner vorrebbe fare sesso entro breve, quando non godi di una privacy totale, quando dovresti essere più produttivo facendo altro o quando non devi sprecare il tuo sperma in vista di un esame medico.</a:t>
            </a:r>
            <a:endParaRPr lang="it-IT" sz="3200" dirty="0"/>
          </a:p>
          <a:p>
            <a:pPr marL="0" lvl="1" algn="just"/>
            <a:r>
              <a:rPr lang="it-IT" b="1" dirty="0">
                <a:solidFill>
                  <a:srgbClr val="FF0000"/>
                </a:solidFill>
              </a:rPr>
              <a:t>Imposta obiettivi specifici </a:t>
            </a:r>
            <a:r>
              <a:rPr lang="it-IT" dirty="0"/>
              <a:t>in base ai tuoi bisogni personali. Alcuni individui non vogliono masturbarsi per motivi sia religiosi sia culturali, mentre altre persone vogliono solo ridurre il tempo complessivo che dedicano a questa pratica.</a:t>
            </a:r>
            <a:endParaRPr lang="it-IT" sz="3200" dirty="0"/>
          </a:p>
          <a:p>
            <a:pPr marL="0" lvl="1" algn="just"/>
            <a:r>
              <a:rPr lang="it-IT" b="1" dirty="0">
                <a:solidFill>
                  <a:srgbClr val="FF0000"/>
                </a:solidFill>
              </a:rPr>
              <a:t>È molto facile perdere il senso del tempo </a:t>
            </a:r>
            <a:r>
              <a:rPr lang="it-IT" dirty="0"/>
              <a:t>quando ci si concentra sull'autoerotismo. Controlla quanto tempo hai a disposizione prima del tuo prossimo impegno, per esempio per andare a scuola, al lavoro e così via. Se ti accorgi che non è possibile, valuta di rinviare la masturbazione a dopo.</a:t>
            </a:r>
            <a:endParaRPr lang="it-IT" sz="32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A1A7-E1D2-4067-B57F-67CC6C6EEB55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98072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Imponiti dei limiti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Master\Desktop\controllare\c10.jpg"/>
          <p:cNvPicPr>
            <a:picLocks noChangeAspect="1" noChangeArrowheads="1"/>
          </p:cNvPicPr>
          <p:nvPr/>
        </p:nvPicPr>
        <p:blipFill>
          <a:blip r:embed="rId2" cstate="print"/>
          <a:srcRect r="9375"/>
          <a:stretch>
            <a:fillRect/>
          </a:stretch>
        </p:blipFill>
        <p:spPr bwMode="auto">
          <a:xfrm>
            <a:off x="6084168" y="2636912"/>
            <a:ext cx="2880320" cy="238371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27984" y="1484784"/>
            <a:ext cx="4464496" cy="526297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</a:rPr>
              <a:t>Poiché il letto e la camera </a:t>
            </a:r>
            <a:r>
              <a:rPr lang="it-IT" sz="2400" dirty="0"/>
              <a:t>sono i luoghi in cui, probabilmente, ti masturbi di più, allora è fondamentale controllare questo ambiente, soprattutto per quanto riguarda le tue abitudini di sonno e le attività che svolgi in camera da letto.</a:t>
            </a:r>
            <a:endParaRPr lang="it-IT" sz="4000" dirty="0"/>
          </a:p>
          <a:p>
            <a:pPr marL="0" lvl="1" algn="just"/>
            <a:r>
              <a:rPr lang="it-IT" sz="2400" b="1" dirty="0">
                <a:solidFill>
                  <a:srgbClr val="FF0000"/>
                </a:solidFill>
              </a:rPr>
              <a:t>Non trascorrere troppo tempo a letto </a:t>
            </a:r>
            <a:r>
              <a:rPr lang="it-IT" sz="2400" dirty="0"/>
              <a:t>facendo altre cose, come guardare la TV, leggere o usare il computer. Resta in piedi o seduto per il resto del tempo (durante il giorno).</a:t>
            </a:r>
            <a:endParaRPr lang="it-IT" sz="4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A53C-D344-498F-9CCF-FEF9E45EB080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98072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Coricati solo quando è il momento di dormire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Master\Desktop\controllare\c11.jpg"/>
          <p:cNvPicPr>
            <a:picLocks noChangeAspect="1" noChangeArrowheads="1"/>
          </p:cNvPicPr>
          <p:nvPr/>
        </p:nvPicPr>
        <p:blipFill>
          <a:blip r:embed="rId2" cstate="print"/>
          <a:srcRect l="9091" r="12121"/>
          <a:stretch>
            <a:fillRect/>
          </a:stretch>
        </p:blipFill>
        <p:spPr bwMode="auto">
          <a:xfrm>
            <a:off x="251520" y="2132856"/>
            <a:ext cx="4050083" cy="381642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772816"/>
            <a:ext cx="4608512" cy="440120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</a:rPr>
              <a:t>Lo stimolo di fare pipì </a:t>
            </a:r>
            <a:r>
              <a:rPr lang="it-IT" sz="2800" dirty="0"/>
              <a:t>potrebbe essere interpretato dal corpo come desiderio di sesso o autoerotismo. </a:t>
            </a:r>
          </a:p>
          <a:p>
            <a:pPr algn="just"/>
            <a:r>
              <a:rPr lang="it-IT" sz="2800" b="1" dirty="0">
                <a:solidFill>
                  <a:srgbClr val="FF0000"/>
                </a:solidFill>
              </a:rPr>
              <a:t>Vai in bagno prima di andare a letto </a:t>
            </a:r>
            <a:r>
              <a:rPr lang="it-IT" sz="2800" dirty="0"/>
              <a:t>la sera e fallo subito al mattino, non appena ti alzi. Anche se provi uno stimolo minimo di urinare, soddisfalo appena puoi.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9DD8-38F9-42FF-BAF5-03C7F29A644C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71600" y="98072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Fai in modo che la vescica sia più vuota possibile.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Master\Desktop\controllare\c12.jpg"/>
          <p:cNvPicPr>
            <a:picLocks noChangeAspect="1" noChangeArrowheads="1"/>
          </p:cNvPicPr>
          <p:nvPr/>
        </p:nvPicPr>
        <p:blipFill>
          <a:blip r:embed="rId2" cstate="print"/>
          <a:srcRect l="12981" r="6250"/>
          <a:stretch>
            <a:fillRect/>
          </a:stretch>
        </p:blipFill>
        <p:spPr bwMode="auto">
          <a:xfrm>
            <a:off x="5076056" y="2204864"/>
            <a:ext cx="3780928" cy="351086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851920" y="1484784"/>
            <a:ext cx="4968552" cy="4708981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In questa maniera </a:t>
            </a:r>
            <a:r>
              <a:rPr lang="it-IT" sz="2000" dirty="0"/>
              <a:t>ti addormenterai rapidamente dopo esserti sdraiato e non passerai tempo a cercare di dormire. Se necessario, bevi un bicchiere di latte per stimolare il sonno.</a:t>
            </a:r>
            <a:endParaRPr lang="it-IT" sz="3600" dirty="0"/>
          </a:p>
          <a:p>
            <a:pPr marL="0" lvl="1" algn="just"/>
            <a:r>
              <a:rPr lang="it-IT" sz="2000" b="1" dirty="0">
                <a:solidFill>
                  <a:srgbClr val="FF0000"/>
                </a:solidFill>
              </a:rPr>
              <a:t>Vai a letto presto e alzati presto</a:t>
            </a:r>
            <a:r>
              <a:rPr lang="it-IT" sz="2000" dirty="0"/>
              <a:t>, se ti è possibile. Evita di stare alzato la notte, altrimenti potresti annoiarti aumentando le probabilità di indugiare nella masturbazione.</a:t>
            </a:r>
            <a:endParaRPr lang="it-IT" sz="3600" dirty="0"/>
          </a:p>
          <a:p>
            <a:pPr marL="0" lvl="1" algn="just"/>
            <a:r>
              <a:rPr lang="it-IT" sz="2000" b="1" dirty="0">
                <a:solidFill>
                  <a:srgbClr val="FF0000"/>
                </a:solidFill>
              </a:rPr>
              <a:t>Se hai difficoltà a dormire </a:t>
            </a:r>
            <a:r>
              <a:rPr lang="it-IT" sz="2000" dirty="0"/>
              <a:t>e utilizzi l'autoerotismo come metodo per rilassarti, allora prova la respirazione profonda. Limitati a inspirare in maniera lenta e profonda dal naso ed espirare dalla bocca fino a quando non ti addormenti.</a:t>
            </a:r>
            <a:endParaRPr lang="it-IT" sz="36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E1AE-D9CA-4186-B8CD-83F2D6C4323F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98072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Vai a letto solo quando sei davvero stanco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Users\Master\Desktop\controllare\c13.jpg"/>
          <p:cNvPicPr>
            <a:picLocks noChangeAspect="1" noChangeArrowheads="1"/>
          </p:cNvPicPr>
          <p:nvPr/>
        </p:nvPicPr>
        <p:blipFill>
          <a:blip r:embed="rId2" cstate="print"/>
          <a:srcRect l="7843" r="13725"/>
          <a:stretch>
            <a:fillRect/>
          </a:stretch>
        </p:blipFill>
        <p:spPr bwMode="auto">
          <a:xfrm>
            <a:off x="251520" y="2204864"/>
            <a:ext cx="3463914" cy="331236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556792"/>
            <a:ext cx="4032448" cy="4832092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</a:rPr>
              <a:t>Questo trucco </a:t>
            </a:r>
            <a:r>
              <a:rPr lang="it-IT" sz="2800" dirty="0"/>
              <a:t>potrebbe aiutarti a ridurre il desiderio, dato che ci sono meno probabilità di eccitarti strofinandoti su qualcosa. </a:t>
            </a:r>
          </a:p>
          <a:p>
            <a:pPr algn="just"/>
            <a:r>
              <a:rPr lang="it-IT" sz="2800" b="1" dirty="0">
                <a:solidFill>
                  <a:srgbClr val="FF0000"/>
                </a:solidFill>
              </a:rPr>
              <a:t>Inoltre, </a:t>
            </a:r>
            <a:r>
              <a:rPr lang="it-IT" sz="2800" dirty="0"/>
              <a:t>ci si masturba di più quando si è in posizione supina (sulla schiena) o prona (sulla pancia).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9BE8-069D-4C52-A93A-94C4346B8C35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98072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Quando dormi, sdraiati di lato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Master\Desktop\controllare\c14.jpg"/>
          <p:cNvPicPr>
            <a:picLocks noChangeAspect="1" noChangeArrowheads="1"/>
          </p:cNvPicPr>
          <p:nvPr/>
        </p:nvPicPr>
        <p:blipFill>
          <a:blip r:embed="rId2" cstate="print"/>
          <a:srcRect l="11429" r="14286"/>
          <a:stretch>
            <a:fillRect/>
          </a:stretch>
        </p:blipFill>
        <p:spPr bwMode="auto">
          <a:xfrm>
            <a:off x="4499992" y="1772816"/>
            <a:ext cx="4464496" cy="450742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821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Adolescenza e autoerotismo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11960" y="1340768"/>
            <a:ext cx="4680520" cy="5104536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>
                <a:solidFill>
                  <a:srgbClr val="FF0000"/>
                </a:solidFill>
              </a:rPr>
              <a:t>Tra i 10 e i 12 anni circa</a:t>
            </a:r>
            <a:r>
              <a:rPr lang="it-IT" sz="3200" dirty="0"/>
              <a:t>, cominciano ad accennarsi, e a rendersi visibili, veri e propri cambiamenti fisici che, con le dovute differenze individuali.</a:t>
            </a:r>
          </a:p>
          <a:p>
            <a:pPr algn="just"/>
            <a:r>
              <a:rPr lang="it-IT" sz="3200" b="1" dirty="0">
                <a:solidFill>
                  <a:srgbClr val="FF0000"/>
                </a:solidFill>
              </a:rPr>
              <a:t>Sono collegati </a:t>
            </a:r>
            <a:r>
              <a:rPr lang="it-IT" sz="3200" dirty="0"/>
              <a:t>all'arrivo della prima mestruazione nella ragazza, e della prima eiaculazione nel ragazzo.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9301-31F9-43F8-82E6-4C908D9D1567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7647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La tempesta ormonale nella preadolescenza</a:t>
            </a:r>
          </a:p>
        </p:txBody>
      </p:sp>
      <p:pic>
        <p:nvPicPr>
          <p:cNvPr id="3074" name="Picture 2" descr="C:\Users\Master\Desktop\Raccolta foto\foto PPT\Preadolescenza\r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816424" cy="50405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508104" y="1700808"/>
            <a:ext cx="3024336" cy="452431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Non appena ti svegli </a:t>
            </a:r>
            <a:r>
              <a:rPr lang="it-IT" sz="3200" dirty="0"/>
              <a:t>all'ora prestabilita, alzati per evitare di restare a letto: anche questo è un momento favorevole all'autoerotismo.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1B7C-04D6-49A4-8DA4-E30930E777D0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75656" y="98072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Al mattino, esci subito dal letto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15362" name="Picture 2" descr="C:\Users\Master\Desktop\controllare\c15.jpg"/>
          <p:cNvPicPr>
            <a:picLocks noChangeAspect="1" noChangeArrowheads="1"/>
          </p:cNvPicPr>
          <p:nvPr/>
        </p:nvPicPr>
        <p:blipFill>
          <a:blip r:embed="rId2" cstate="print"/>
          <a:srcRect l="17949" r="6410"/>
          <a:stretch>
            <a:fillRect/>
          </a:stretch>
        </p:blipFill>
        <p:spPr bwMode="auto">
          <a:xfrm>
            <a:off x="539552" y="1700808"/>
            <a:ext cx="4575278" cy="453650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598218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Come Controllare il Desiderio di Masturbarsi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484784"/>
            <a:ext cx="5472608" cy="4893647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it-IT" sz="2400" b="1" dirty="0">
                <a:solidFill>
                  <a:srgbClr val="FF0000"/>
                </a:solidFill>
              </a:rPr>
              <a:t>Sebbene questi consigli </a:t>
            </a:r>
            <a:r>
              <a:rPr lang="it-IT" sz="2400" dirty="0"/>
              <a:t>possano essere talvolta utili, ricorda che potrebbero non essere abbastanza per impedirti di masturbarti. </a:t>
            </a:r>
          </a:p>
          <a:p>
            <a:pPr lvl="0" algn="just"/>
            <a:r>
              <a:rPr lang="it-IT" sz="2400" b="1" dirty="0">
                <a:solidFill>
                  <a:srgbClr val="FF0000"/>
                </a:solidFill>
              </a:rPr>
              <a:t>Se pensi che questa </a:t>
            </a:r>
            <a:r>
              <a:rPr lang="it-IT" sz="2400" dirty="0"/>
              <a:t>sia una pratica del tutto normale e non immorale, allora concentrati sull'evitarla quando non è appropriata oppure impegnati a ridurne la frequenza, se interferisce negativamente sul lavoro, le relazioni o la vita domestica.</a:t>
            </a:r>
          </a:p>
          <a:p>
            <a:pPr lvl="0" algn="just"/>
            <a:r>
              <a:rPr lang="it-IT" sz="2400" b="1" dirty="0">
                <a:solidFill>
                  <a:srgbClr val="FF0000"/>
                </a:solidFill>
              </a:rPr>
              <a:t>Il matrimonio </a:t>
            </a:r>
            <a:r>
              <a:rPr lang="it-IT" sz="2400" dirty="0"/>
              <a:t>o comunque la vita di coppia potrebbero non influire sul tuo desiderio di masturbarti.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2430-5A11-48F7-A8BF-A73BCA2F17AE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331640" y="98072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Ultimi consigli</a:t>
            </a:r>
            <a:r>
              <a:rPr lang="it-IT" sz="2400" b="1" dirty="0"/>
              <a:t>:</a:t>
            </a:r>
            <a:endParaRPr lang="it-IT" sz="2400" dirty="0"/>
          </a:p>
        </p:txBody>
      </p:sp>
      <p:pic>
        <p:nvPicPr>
          <p:cNvPr id="16386" name="Picture 2" descr="C:\Users\Master\Desktop\Raccolta foto\foto PPT\Pianeta adolescenza\pc7.jpg"/>
          <p:cNvPicPr>
            <a:picLocks noChangeAspect="1" noChangeArrowheads="1"/>
          </p:cNvPicPr>
          <p:nvPr/>
        </p:nvPicPr>
        <p:blipFill>
          <a:blip r:embed="rId2" cstate="print"/>
          <a:srcRect l="18944" r="13173"/>
          <a:stretch>
            <a:fillRect/>
          </a:stretch>
        </p:blipFill>
        <p:spPr bwMode="auto">
          <a:xfrm>
            <a:off x="5868144" y="1484784"/>
            <a:ext cx="3096344" cy="302433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6372200" y="494116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0000"/>
                </a:solidFill>
              </a:rPr>
              <a:t>FINE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910696" cy="648072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Confrontiamoci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338E-613D-4365-8F3A-CEC65B422A86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E9C6C-7183-48E3-B448-19E9C1DD1A8F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7272808" cy="5112568"/>
          </a:xfrm>
        </p:spPr>
        <p:txBody>
          <a:bodyPr>
            <a:noAutofit/>
          </a:bodyPr>
          <a:lstStyle/>
          <a:p>
            <a:pPr marL="484632" indent="-457200" algn="just">
              <a:buAutoNum type="arabicPeriod"/>
            </a:pPr>
            <a:r>
              <a:rPr lang="it-IT" sz="2000" dirty="0">
                <a:solidFill>
                  <a:schemeClr val="tx1"/>
                </a:solidFill>
              </a:rPr>
              <a:t>Ci sono personaggi famosi dello spettacolo che della masturbazione ne fanno elogio e sfoggio. Come giudichi queste posizioni su un tema così delicato ?</a:t>
            </a:r>
          </a:p>
          <a:p>
            <a:pPr marL="484632" indent="-457200" algn="just">
              <a:buAutoNum type="arabicPeriod"/>
            </a:pPr>
            <a:r>
              <a:rPr lang="it-IT" sz="2000" dirty="0">
                <a:solidFill>
                  <a:schemeClr val="tx1"/>
                </a:solidFill>
              </a:rPr>
              <a:t>L’atto </a:t>
            </a:r>
            <a:r>
              <a:rPr lang="it-IT" sz="2000" dirty="0" err="1">
                <a:solidFill>
                  <a:schemeClr val="tx1"/>
                </a:solidFill>
              </a:rPr>
              <a:t>masturbatorio</a:t>
            </a:r>
            <a:r>
              <a:rPr lang="it-IT" sz="2000" dirty="0">
                <a:solidFill>
                  <a:schemeClr val="tx1"/>
                </a:solidFill>
              </a:rPr>
              <a:t> può essere un comportamento spontaneo e quasi naturale nelle prime esperienze. Non più così quando un ragazzo/a viene a conoscenza delle implicazioni che questo può causare nella vita affettiva e relazionale. Qual è il tuo parere?</a:t>
            </a:r>
          </a:p>
          <a:p>
            <a:pPr marL="484632" indent="-457200" algn="just">
              <a:buAutoNum type="arabicPeriod"/>
            </a:pPr>
            <a:r>
              <a:rPr lang="it-IT" sz="2000" dirty="0">
                <a:solidFill>
                  <a:schemeClr val="tx1"/>
                </a:solidFill>
              </a:rPr>
              <a:t>Molti ragazzi/e dovendo esprimere un giudizio sulla masturbazione affermano che non c’è niente di male. E’ proprio così?</a:t>
            </a:r>
          </a:p>
          <a:p>
            <a:pPr marL="484632" indent="-457200" algn="just">
              <a:buAutoNum type="arabicPeriod"/>
            </a:pPr>
            <a:r>
              <a:rPr lang="it-IT" sz="2000" dirty="0">
                <a:solidFill>
                  <a:schemeClr val="tx1"/>
                </a:solidFill>
              </a:rPr>
              <a:t>Quali sono i confini tra la ricerca di piacere (autoerotismo) e un rapporto di amore autentico?</a:t>
            </a:r>
          </a:p>
          <a:p>
            <a:pPr marL="484632" indent="-457200" algn="just">
              <a:buAutoNum type="arabicPeriod"/>
            </a:pPr>
            <a:r>
              <a:rPr lang="it-IT" sz="2000" dirty="0">
                <a:solidFill>
                  <a:schemeClr val="tx1"/>
                </a:solidFill>
              </a:rPr>
              <a:t>Quando affermiamo che la persona umana è un essere relazionale e che non si realizza senza gli altri, come rispondere a chi sostiene che la masturbazione non è un male?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821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Adolescenza e autoerotismo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067944" y="1484784"/>
            <a:ext cx="4824536" cy="4832092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</a:rPr>
              <a:t>A partire da questi eventi </a:t>
            </a:r>
            <a:r>
              <a:rPr lang="it-IT" sz="2800" dirty="0"/>
              <a:t>si può ritenere concluso il periodo della preadolescenza.</a:t>
            </a:r>
          </a:p>
          <a:p>
            <a:pPr algn="just"/>
            <a:r>
              <a:rPr lang="it-IT" sz="2800" b="1" dirty="0">
                <a:solidFill>
                  <a:srgbClr val="FF0000"/>
                </a:solidFill>
              </a:rPr>
              <a:t>Sia nei maschi, sia nelle femmine, </a:t>
            </a:r>
            <a:r>
              <a:rPr lang="it-IT" sz="2800" dirty="0"/>
              <a:t>nasce un vero e proprio “</a:t>
            </a:r>
            <a:r>
              <a:rPr lang="it-IT" sz="2800" b="1" dirty="0"/>
              <a:t>bisogno sessuale</a:t>
            </a:r>
            <a:r>
              <a:rPr lang="it-IT" sz="2800" dirty="0"/>
              <a:t>”.</a:t>
            </a:r>
          </a:p>
          <a:p>
            <a:pPr algn="just"/>
            <a:r>
              <a:rPr lang="it-IT" sz="2800" b="1" dirty="0">
                <a:solidFill>
                  <a:srgbClr val="FF0000"/>
                </a:solidFill>
              </a:rPr>
              <a:t>Contestualmente emergono </a:t>
            </a:r>
            <a:r>
              <a:rPr lang="it-IT" sz="2800" dirty="0"/>
              <a:t>la fantasia e il desiderio a sfondo erotico, nonché l’esigenza e la ricerca attiva di appagamento: </a:t>
            </a:r>
            <a:r>
              <a:rPr lang="it-IT" sz="2800" b="1" dirty="0"/>
              <a:t>l’autoerotismo.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4FF9-80A1-4984-95C5-4A8A2615FA99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7647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Adolescenza: nascita del bisogno sessuale</a:t>
            </a:r>
          </a:p>
        </p:txBody>
      </p:sp>
      <p:pic>
        <p:nvPicPr>
          <p:cNvPr id="4098" name="Picture 2" descr="C:\Users\Master\Desktop\Raccolta foto\foto PPT\Preadolescenza\cop2.jpg"/>
          <p:cNvPicPr>
            <a:picLocks noChangeAspect="1" noChangeArrowheads="1"/>
          </p:cNvPicPr>
          <p:nvPr/>
        </p:nvPicPr>
        <p:blipFill>
          <a:blip r:embed="rId2" cstate="print"/>
          <a:srcRect l="23809" r="20635"/>
          <a:stretch>
            <a:fillRect/>
          </a:stretch>
        </p:blipFill>
        <p:spPr bwMode="auto">
          <a:xfrm>
            <a:off x="251520" y="1484784"/>
            <a:ext cx="3600400" cy="485428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821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Adolescenza e autoerotismo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340768"/>
            <a:ext cx="5184576" cy="5088767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>
                <a:solidFill>
                  <a:srgbClr val="FF0000"/>
                </a:solidFill>
              </a:rPr>
              <a:t>Nonostante l’argomento </a:t>
            </a:r>
            <a:r>
              <a:rPr lang="it-IT" sz="3200" dirty="0"/>
              <a:t>possa apparire “sdoganato” rispetto a tabù e pregiudizi sociali del passato, il tema della masturbazione, quando trattato al di fuori di ambiti tecnico-professionali, risulta ancora un argomento che suscita vissuti di imbarazzo, vergogna o disagio.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C1E8-F6DB-4F9B-9B1B-E94EC61C6AA7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7647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La masturbazione crea imbarazzo e vergogna</a:t>
            </a:r>
          </a:p>
        </p:txBody>
      </p:sp>
      <p:pic>
        <p:nvPicPr>
          <p:cNvPr id="5122" name="Picture 2" descr="C:\Users\Master\Desktop\Raccolta foto\foto PPT\Preadolescenza\cot12.jpg"/>
          <p:cNvPicPr>
            <a:picLocks noChangeAspect="1" noChangeArrowheads="1"/>
          </p:cNvPicPr>
          <p:nvPr/>
        </p:nvPicPr>
        <p:blipFill>
          <a:blip r:embed="rId2" cstate="print"/>
          <a:srcRect r="13158"/>
          <a:stretch>
            <a:fillRect/>
          </a:stretch>
        </p:blipFill>
        <p:spPr bwMode="auto">
          <a:xfrm>
            <a:off x="5724128" y="1340769"/>
            <a:ext cx="3240360" cy="50405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821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Adolescenza e autoerotismo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1412776"/>
            <a:ext cx="4320480" cy="4893647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</a:rPr>
              <a:t>Le varie espressioni della sessualità </a:t>
            </a:r>
            <a:r>
              <a:rPr lang="it-IT" sz="2400" dirty="0"/>
              <a:t>sembrerebbero riscuotere ampio consenso se agite nell’ambito di un rapporto a due, mentre suscitano dubbi e resistenze concettuali rispetto al tema dell’autoerotismo.</a:t>
            </a:r>
          </a:p>
          <a:p>
            <a:pPr algn="just"/>
            <a:r>
              <a:rPr lang="it-IT" sz="2400" b="1" dirty="0">
                <a:solidFill>
                  <a:srgbClr val="FF0000"/>
                </a:solidFill>
              </a:rPr>
              <a:t>Focalizzando la questione </a:t>
            </a:r>
            <a:r>
              <a:rPr lang="it-IT" sz="2400" dirty="0"/>
              <a:t>in questa prospettiva, la masturbazione è inquadrata in una cornice di significato che può essere maggiormente compresa ed accettata.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97AE-51C1-4F1B-B1F3-040B5A390688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7647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Resistenze rispetto al tema dell’autoerotismo</a:t>
            </a:r>
          </a:p>
        </p:txBody>
      </p:sp>
      <p:pic>
        <p:nvPicPr>
          <p:cNvPr id="6146" name="Picture 2" descr="C:\Users\Master\Desktop\Raccolta foto\foto PPT\Preadolescenza\r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116791" cy="381642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821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Adolescenza e autoerotismo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412776"/>
            <a:ext cx="4536504" cy="4893647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</a:rPr>
              <a:t>La stimolazione dei propri organi genitali, </a:t>
            </a:r>
            <a:r>
              <a:rPr lang="it-IT" sz="2400" dirty="0"/>
              <a:t>che si presentano come una novità morfologica per il ragazzo e per la ragazza, è strettamente collegata anche alle sensazioni fisiche e suggestive tipiche dell’età. </a:t>
            </a:r>
          </a:p>
          <a:p>
            <a:pPr algn="just"/>
            <a:r>
              <a:rPr lang="it-IT" sz="2400" b="1" dirty="0">
                <a:solidFill>
                  <a:srgbClr val="FF0000"/>
                </a:solidFill>
              </a:rPr>
              <a:t>In questo senso</a:t>
            </a:r>
            <a:r>
              <a:rPr lang="it-IT" sz="2400" b="1" dirty="0"/>
              <a:t> </a:t>
            </a:r>
            <a:r>
              <a:rPr lang="it-IT" sz="2400" b="1" i="1" dirty="0"/>
              <a:t>la masturbazione negli adolescenti</a:t>
            </a:r>
            <a:r>
              <a:rPr lang="it-IT" sz="2400" b="1" dirty="0"/>
              <a:t> </a:t>
            </a:r>
            <a:r>
              <a:rPr lang="it-IT" sz="2400" dirty="0"/>
              <a:t>rappresenta una esplorazione ed una scoperta che ha il valore di una auto-conoscenza, che si realizza attraverso il proprio corpo. 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CE37-F399-4B6E-B844-6973EFA83AA9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7647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Masturbazione: esplorazione del proprio corpo</a:t>
            </a:r>
          </a:p>
        </p:txBody>
      </p:sp>
      <p:pic>
        <p:nvPicPr>
          <p:cNvPr id="7170" name="Picture 2" descr="C:\Users\Master\Desktop\Raccolta foto\foto PPT\Preadolescenza\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672408" cy="490285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821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Adolescenza e autoerotismo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35896" y="2060848"/>
            <a:ext cx="5328592" cy="3785652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</a:rPr>
              <a:t>Un corpo che è sempre lo stesso </a:t>
            </a:r>
            <a:r>
              <a:rPr lang="it-IT" sz="2400" dirty="0"/>
              <a:t>ma non è più come prima. Un corpo non più infantile ma sessuato.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b="1" dirty="0">
                <a:solidFill>
                  <a:srgbClr val="FF0000"/>
                </a:solidFill>
              </a:rPr>
              <a:t>Un corpo </a:t>
            </a:r>
            <a:r>
              <a:rPr lang="it-IT" sz="2400" dirty="0"/>
              <a:t>che passa prepotentemente dallo sfondo alla centralità nello sviluppo dell’identità (e dell’identità sessuale), rivelando forme, reazioni e sensazioni fino al allora </a:t>
            </a:r>
            <a:r>
              <a:rPr lang="it-IT" sz="2400" dirty="0" err="1"/>
              <a:t>inconcepite</a:t>
            </a:r>
            <a:r>
              <a:rPr lang="it-IT" sz="2400" dirty="0"/>
              <a:t> nella mente del ragazzo e della ragazza.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07EF-2797-4F3A-BF47-93F7488ED84D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7647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Un corpo sessuato</a:t>
            </a:r>
          </a:p>
        </p:txBody>
      </p:sp>
      <p:pic>
        <p:nvPicPr>
          <p:cNvPr id="8194" name="Picture 2" descr="C:\Users\Master\Desktop\Raccolta foto\foto PPT\Preadolescenza\cot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240360" cy="4869393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59821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Adolescenza e autoerotismo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412776"/>
            <a:ext cx="3816424" cy="440120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</a:rPr>
              <a:t>La cosiddetta “tempesta ormonale” </a:t>
            </a:r>
            <a:r>
              <a:rPr lang="it-IT" sz="2800" dirty="0"/>
              <a:t>impatta non solo sul piano somatico, ma anche sul piano psichico, consegnando all’adolescente sia un “</a:t>
            </a:r>
            <a:r>
              <a:rPr lang="it-IT" sz="2800" b="1" dirty="0"/>
              <a:t>involucro rinnovato</a:t>
            </a:r>
            <a:r>
              <a:rPr lang="it-IT" sz="2800" dirty="0"/>
              <a:t>” (il corpo) ma anche “</a:t>
            </a:r>
            <a:r>
              <a:rPr lang="it-IT" sz="2800" b="1" dirty="0"/>
              <a:t>nuovi contenuti</a:t>
            </a:r>
            <a:r>
              <a:rPr lang="it-IT" sz="2800" dirty="0"/>
              <a:t>” (l’immaginario erotico). 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E7C3-C5DD-4F96-BCC9-D1DEAA4E1D9A}" type="datetime1">
              <a:rPr lang="it-IT" smtClean="0"/>
              <a:pPr/>
              <a:t>23/02/2023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03648" y="7647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Un corpo rinnovato</a:t>
            </a:r>
          </a:p>
        </p:txBody>
      </p:sp>
      <p:pic>
        <p:nvPicPr>
          <p:cNvPr id="9218" name="Picture 2" descr="C:\Users\Master\Desktop\Raccolta foto\foto PPT\Preadolescenza\cot8.jpg"/>
          <p:cNvPicPr>
            <a:picLocks noChangeAspect="1" noChangeArrowheads="1"/>
          </p:cNvPicPr>
          <p:nvPr/>
        </p:nvPicPr>
        <p:blipFill>
          <a:blip r:embed="rId2" cstate="print"/>
          <a:srcRect r="28525"/>
          <a:stretch>
            <a:fillRect/>
          </a:stretch>
        </p:blipFill>
        <p:spPr bwMode="auto">
          <a:xfrm>
            <a:off x="4211960" y="1412776"/>
            <a:ext cx="4752528" cy="43924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2969</Words>
  <Application>Microsoft Office PowerPoint</Application>
  <PresentationFormat>Presentazione su schermo (4:3)</PresentationFormat>
  <Paragraphs>204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5" baseType="lpstr">
      <vt:lpstr>Arial</vt:lpstr>
      <vt:lpstr>Calibri</vt:lpstr>
      <vt:lpstr>Tema di Office</vt:lpstr>
      <vt:lpstr>Adolescenza e autoerotismo</vt:lpstr>
      <vt:lpstr>Adolescenza e autoerotismo</vt:lpstr>
      <vt:lpstr>Adolescenza e autoerotismo</vt:lpstr>
      <vt:lpstr>Adolescenza e autoerotismo</vt:lpstr>
      <vt:lpstr>Adolescenza e autoerotismo</vt:lpstr>
      <vt:lpstr>Adolescenza e autoerotismo</vt:lpstr>
      <vt:lpstr>Adolescenza e autoerotismo</vt:lpstr>
      <vt:lpstr>Adolescenza e autoerotismo</vt:lpstr>
      <vt:lpstr>Adolescenza e autoerotismo</vt:lpstr>
      <vt:lpstr>Adolescenza e autoerotismo</vt:lpstr>
      <vt:lpstr>Adolescenza e autoerotismo</vt:lpstr>
      <vt:lpstr>Adolescenza e autoerotismo</vt:lpstr>
      <vt:lpstr>Adolescenza e autoerotismo</vt:lpstr>
      <vt:lpstr>Adolescenza e autoerotismo</vt:lpstr>
      <vt:lpstr>Adolescenza e autoerotismo</vt:lpstr>
      <vt:lpstr>Come Controllare il Desiderio di Masturbarsi</vt:lpstr>
      <vt:lpstr>Come Controllare il Desiderio di Masturbarsi</vt:lpstr>
      <vt:lpstr>Come Controllare il Desiderio di Masturbarsi</vt:lpstr>
      <vt:lpstr>Come Controllare il Desiderio di Masturbarsi</vt:lpstr>
      <vt:lpstr>Come Controllare il Desiderio di Masturbarsi</vt:lpstr>
      <vt:lpstr>Come Controllare il Desiderio di Masturbarsi</vt:lpstr>
      <vt:lpstr>Come Controllare il Desiderio di Masturbarsi</vt:lpstr>
      <vt:lpstr>Come Controllare il Desiderio di Masturbarsi</vt:lpstr>
      <vt:lpstr>Come Controllare il Desiderio di Masturbarsi</vt:lpstr>
      <vt:lpstr>Come Controllare il Desiderio di Masturbarsi</vt:lpstr>
      <vt:lpstr>Come Controllare il Desiderio di Masturbarsi</vt:lpstr>
      <vt:lpstr>Come Controllare il Desiderio di Masturbarsi</vt:lpstr>
      <vt:lpstr>Come Controllare il Desiderio di Masturbarsi</vt:lpstr>
      <vt:lpstr>Come Controllare il Desiderio di Masturbarsi</vt:lpstr>
      <vt:lpstr>Come Controllare il Desiderio di Masturbarsi</vt:lpstr>
      <vt:lpstr>Come Controllare il Desiderio di Masturbarsi</vt:lpstr>
      <vt:lpstr>Confrontiamoci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masturbazione e gli adolescenti</dc:title>
  <dc:creator>Francesco Cannizzaro</dc:creator>
  <cp:lastModifiedBy>Franco</cp:lastModifiedBy>
  <cp:revision>236</cp:revision>
  <dcterms:created xsi:type="dcterms:W3CDTF">2019-05-12T15:37:05Z</dcterms:created>
  <dcterms:modified xsi:type="dcterms:W3CDTF">2023-02-23T15:22:58Z</dcterms:modified>
</cp:coreProperties>
</file>